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7"/>
  </p:notesMasterIdLst>
  <p:handoutMasterIdLst>
    <p:handoutMasterId r:id="rId18"/>
  </p:handoutMasterIdLst>
  <p:sldIdLst>
    <p:sldId id="330" r:id="rId2"/>
    <p:sldId id="334" r:id="rId3"/>
    <p:sldId id="335" r:id="rId4"/>
    <p:sldId id="336" r:id="rId5"/>
    <p:sldId id="337" r:id="rId6"/>
    <p:sldId id="338" r:id="rId7"/>
    <p:sldId id="339" r:id="rId8"/>
    <p:sldId id="340" r:id="rId9"/>
    <p:sldId id="341" r:id="rId10"/>
    <p:sldId id="343" r:id="rId11"/>
    <p:sldId id="342" r:id="rId12"/>
    <p:sldId id="344" r:id="rId13"/>
    <p:sldId id="345" r:id="rId14"/>
    <p:sldId id="346" r:id="rId15"/>
    <p:sldId id="347" r:id="rId16"/>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7208" autoAdjust="0"/>
  </p:normalViewPr>
  <p:slideViewPr>
    <p:cSldViewPr>
      <p:cViewPr varScale="1">
        <p:scale>
          <a:sx n="69" d="100"/>
          <a:sy n="69" d="100"/>
        </p:scale>
        <p:origin x="149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4F8837D-8F6C-483F-A235-99C0C7422527}" type="datetimeFigureOut">
              <a:rPr lang="nl-NL" smtClean="0"/>
              <a:pPr/>
              <a:t>2-10-2017</a:t>
            </a:fld>
            <a:endParaRPr lang="nl-NL"/>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89C8310-12B8-4FB1-92F9-222E33D68957}" type="slidenum">
              <a:rPr lang="nl-NL" smtClean="0"/>
              <a:pPr/>
              <a:t>‹nr.›</a:t>
            </a:fld>
            <a:endParaRPr lang="nl-NL"/>
          </a:p>
        </p:txBody>
      </p:sp>
    </p:spTree>
    <p:extLst>
      <p:ext uri="{BB962C8B-B14F-4D97-AF65-F5344CB8AC3E}">
        <p14:creationId xmlns:p14="http://schemas.microsoft.com/office/powerpoint/2010/main" val="542131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9D396E8-1D15-4B17-BE1C-2C150F6A17B5}" type="datetimeFigureOut">
              <a:rPr lang="nl-NL" smtClean="0"/>
              <a:pPr/>
              <a:t>2-10-2017</a:t>
            </a:fld>
            <a:endParaRPr lang="nl-NL" dirty="0"/>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CA80CAF-9A9F-49F2-B710-B8FDECEB1090}" type="slidenum">
              <a:rPr lang="nl-NL" smtClean="0"/>
              <a:pPr/>
              <a:t>‹nr.›</a:t>
            </a:fld>
            <a:endParaRPr lang="nl-NL" dirty="0"/>
          </a:p>
        </p:txBody>
      </p:sp>
    </p:spTree>
    <p:extLst>
      <p:ext uri="{BB962C8B-B14F-4D97-AF65-F5344CB8AC3E}">
        <p14:creationId xmlns:p14="http://schemas.microsoft.com/office/powerpoint/2010/main" val="3319121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912560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10276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21351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377631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37767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91012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08076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41983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5124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68885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12822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BFD8C-2146-4E75-970E-4E8404B90C38}" type="datetimeFigureOut">
              <a:rPr lang="nl-NL" smtClean="0">
                <a:solidFill>
                  <a:prstClr val="black">
                    <a:tint val="75000"/>
                  </a:prstClr>
                </a:solidFill>
              </a:rPr>
              <a:pPr/>
              <a:t>2-10-2017</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816CE-E3FB-45FF-AED6-0EFFA13A605E}"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3882777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bQql45UFnp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1187624" y="2996952"/>
            <a:ext cx="5688632" cy="523220"/>
          </a:xfrm>
          <a:prstGeom prst="rect">
            <a:avLst/>
          </a:prstGeom>
          <a:noFill/>
        </p:spPr>
        <p:txBody>
          <a:bodyPr wrap="square" rtlCol="0">
            <a:spAutoFit/>
          </a:bodyPr>
          <a:lstStyle/>
          <a:p>
            <a:r>
              <a:rPr lang="nl-NL" sz="2800" dirty="0" smtClean="0"/>
              <a:t>Effectief studeren… en plannen!</a:t>
            </a:r>
            <a:endParaRPr lang="nl-NL" sz="2800" dirty="0"/>
          </a:p>
        </p:txBody>
      </p:sp>
      <p:sp>
        <p:nvSpPr>
          <p:cNvPr id="2" name="Tekstvak 1"/>
          <p:cNvSpPr txBox="1"/>
          <p:nvPr/>
        </p:nvSpPr>
        <p:spPr>
          <a:xfrm>
            <a:off x="323528" y="6237312"/>
            <a:ext cx="2736304" cy="369332"/>
          </a:xfrm>
          <a:prstGeom prst="rect">
            <a:avLst/>
          </a:prstGeom>
          <a:noFill/>
        </p:spPr>
        <p:txBody>
          <a:bodyPr wrap="square" rtlCol="0">
            <a:spAutoFit/>
          </a:bodyPr>
          <a:lstStyle/>
          <a:p>
            <a:r>
              <a:rPr lang="nl-NL" smtClean="0"/>
              <a:t>Klas</a:t>
            </a:r>
            <a:endParaRPr lang="nl-NL" dirty="0"/>
          </a:p>
        </p:txBody>
      </p:sp>
    </p:spTree>
    <p:extLst>
      <p:ext uri="{BB962C8B-B14F-4D97-AF65-F5344CB8AC3E}">
        <p14:creationId xmlns:p14="http://schemas.microsoft.com/office/powerpoint/2010/main" val="3063440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Plannen doe je zo:</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Plan flexibel: </a:t>
            </a:r>
            <a:r>
              <a:rPr lang="nl-NL" dirty="0" smtClean="0"/>
              <a:t>Geef </a:t>
            </a:r>
            <a:r>
              <a:rPr lang="nl-NL" dirty="0"/>
              <a:t>jezelf enige speelruimte om van je planning af te wijken. </a:t>
            </a:r>
            <a:endParaRPr lang="nl-NL" dirty="0" smtClean="0"/>
          </a:p>
          <a:p>
            <a:endParaRPr lang="nl-NL" dirty="0"/>
          </a:p>
          <a:p>
            <a:r>
              <a:rPr lang="nl-NL" dirty="0" smtClean="0"/>
              <a:t>Uitvoeren </a:t>
            </a:r>
            <a:r>
              <a:rPr lang="nl-NL" dirty="0"/>
              <a:t>van een plan. Wanneer je meer tijd besteedt aan iets dan je zou verwachten of van je verwacht wordt, stel dan </a:t>
            </a:r>
            <a:r>
              <a:rPr lang="nl-NL" dirty="0" smtClean="0"/>
              <a:t>prioriteiten</a:t>
            </a:r>
          </a:p>
          <a:p>
            <a:endParaRPr lang="nl-NL" dirty="0"/>
          </a:p>
          <a:p>
            <a:r>
              <a:rPr lang="nl-NL" dirty="0" smtClean="0"/>
              <a:t>Je </a:t>
            </a:r>
            <a:r>
              <a:rPr lang="nl-NL" dirty="0"/>
              <a:t>kunt je planning steeds bijstellen: neem nieuwe informatie steeds in je planning </a:t>
            </a:r>
            <a:r>
              <a:rPr lang="nl-NL" dirty="0" smtClean="0"/>
              <a:t>op.</a:t>
            </a:r>
            <a:endParaRPr lang="nl-NL" dirty="0"/>
          </a:p>
        </p:txBody>
      </p:sp>
    </p:spTree>
    <p:extLst>
      <p:ext uri="{BB962C8B-B14F-4D97-AF65-F5344CB8AC3E}">
        <p14:creationId xmlns:p14="http://schemas.microsoft.com/office/powerpoint/2010/main" val="602207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216651763"/>
              </p:ext>
            </p:extLst>
          </p:nvPr>
        </p:nvGraphicFramePr>
        <p:xfrm>
          <a:off x="323528" y="836714"/>
          <a:ext cx="8130951" cy="4821732"/>
        </p:xfrm>
        <a:graphic>
          <a:graphicData uri="http://schemas.openxmlformats.org/drawingml/2006/table">
            <a:tbl>
              <a:tblPr/>
              <a:tblGrid>
                <a:gridCol w="2710317">
                  <a:extLst>
                    <a:ext uri="{9D8B030D-6E8A-4147-A177-3AD203B41FA5}">
                      <a16:colId xmlns:a16="http://schemas.microsoft.com/office/drawing/2014/main" val="2195035193"/>
                    </a:ext>
                  </a:extLst>
                </a:gridCol>
                <a:gridCol w="2710317">
                  <a:extLst>
                    <a:ext uri="{9D8B030D-6E8A-4147-A177-3AD203B41FA5}">
                      <a16:colId xmlns:a16="http://schemas.microsoft.com/office/drawing/2014/main" val="3359445472"/>
                    </a:ext>
                  </a:extLst>
                </a:gridCol>
                <a:gridCol w="2710317">
                  <a:extLst>
                    <a:ext uri="{9D8B030D-6E8A-4147-A177-3AD203B41FA5}">
                      <a16:colId xmlns:a16="http://schemas.microsoft.com/office/drawing/2014/main" val="2800066549"/>
                    </a:ext>
                  </a:extLst>
                </a:gridCol>
              </a:tblGrid>
              <a:tr h="403597">
                <a:tc>
                  <a:txBody>
                    <a:bodyPr/>
                    <a:lstStyle/>
                    <a:p>
                      <a:r>
                        <a:rPr lang="nl-NL" sz="1700" dirty="0"/>
                        <a:t>Maandag </a:t>
                      </a:r>
                    </a:p>
                  </a:txBody>
                  <a:tcPr marL="86277" marR="86277" marT="43139" marB="43139" anchor="ctr">
                    <a:lnL>
                      <a:noFill/>
                    </a:lnL>
                    <a:lnR>
                      <a:noFill/>
                    </a:lnR>
                    <a:lnT>
                      <a:noFill/>
                    </a:lnT>
                    <a:lnB>
                      <a:noFill/>
                    </a:lnB>
                    <a:solidFill>
                      <a:srgbClr val="F0F0F0"/>
                    </a:solidFill>
                  </a:tcPr>
                </a:tc>
                <a:tc>
                  <a:txBody>
                    <a:bodyPr/>
                    <a:lstStyle/>
                    <a:p>
                      <a:r>
                        <a:rPr lang="nl-NL" sz="1700"/>
                        <a:t>Dinsdag </a:t>
                      </a:r>
                    </a:p>
                  </a:txBody>
                  <a:tcPr marL="86277" marR="86277" marT="43139" marB="43139" anchor="ctr">
                    <a:lnL>
                      <a:noFill/>
                    </a:lnL>
                    <a:lnR>
                      <a:noFill/>
                    </a:lnR>
                    <a:lnT>
                      <a:noFill/>
                    </a:lnT>
                    <a:lnB>
                      <a:noFill/>
                    </a:lnB>
                    <a:solidFill>
                      <a:srgbClr val="F0F0F0"/>
                    </a:solidFill>
                  </a:tcPr>
                </a:tc>
                <a:tc>
                  <a:txBody>
                    <a:bodyPr/>
                    <a:lstStyle/>
                    <a:p>
                      <a:r>
                        <a:rPr lang="nl-NL" sz="1700"/>
                        <a:t>Woensdag </a:t>
                      </a:r>
                    </a:p>
                  </a:txBody>
                  <a:tcPr marL="86277" marR="86277" marT="43139" marB="43139" anchor="ctr">
                    <a:lnL>
                      <a:noFill/>
                    </a:lnL>
                    <a:lnR>
                      <a:noFill/>
                    </a:lnR>
                    <a:lnB>
                      <a:noFill/>
                    </a:lnB>
                    <a:solidFill>
                      <a:srgbClr val="F0F0F0"/>
                    </a:solidFill>
                  </a:tcPr>
                </a:tc>
                <a:extLst>
                  <a:ext uri="{0D108BD9-81ED-4DB2-BD59-A6C34878D82A}">
                    <a16:rowId xmlns:a16="http://schemas.microsoft.com/office/drawing/2014/main" val="426450043"/>
                  </a:ext>
                </a:extLst>
              </a:tr>
              <a:tr h="381872">
                <a:tc>
                  <a:txBody>
                    <a:bodyPr/>
                    <a:lstStyle/>
                    <a:p>
                      <a:endParaRPr lang="nl-NL" sz="1700"/>
                    </a:p>
                  </a:txBody>
                  <a:tcPr marL="86277" marR="86277" marT="43139" marB="43139">
                    <a:lnT>
                      <a:noFill/>
                    </a:lnT>
                  </a:tcPr>
                </a:tc>
                <a:tc>
                  <a:txBody>
                    <a:bodyPr/>
                    <a:lstStyle/>
                    <a:p>
                      <a:endParaRPr lang="nl-NL" sz="1700"/>
                    </a:p>
                  </a:txBody>
                  <a:tcPr marL="86277" marR="86277" marT="43139" marB="43139">
                    <a:lnT>
                      <a:noFill/>
                    </a:lnT>
                  </a:tcPr>
                </a:tc>
                <a:tc>
                  <a:txBody>
                    <a:bodyPr/>
                    <a:lstStyle/>
                    <a:p>
                      <a:endParaRPr lang="nl-NL" sz="1700"/>
                    </a:p>
                  </a:txBody>
                  <a:tcPr marL="86277" marR="86277" marT="43139" marB="43139">
                    <a:lnT>
                      <a:noFill/>
                    </a:lnT>
                  </a:tcPr>
                </a:tc>
                <a:extLst>
                  <a:ext uri="{0D108BD9-81ED-4DB2-BD59-A6C34878D82A}">
                    <a16:rowId xmlns:a16="http://schemas.microsoft.com/office/drawing/2014/main" val="3403735630"/>
                  </a:ext>
                </a:extLst>
              </a:tr>
              <a:tr h="706368">
                <a:tc>
                  <a:txBody>
                    <a:bodyPr/>
                    <a:lstStyle/>
                    <a:p>
                      <a:r>
                        <a:rPr lang="nl-NL" sz="1700" dirty="0"/>
                        <a:t>9-11 W.9 Inleiding nagepraat </a:t>
                      </a:r>
                    </a:p>
                  </a:txBody>
                  <a:tcPr marL="86277" marR="86277" marT="43139" marB="43139" anchor="ctr">
                    <a:lnL>
                      <a:noFill/>
                    </a:lnL>
                    <a:lnR>
                      <a:noFill/>
                    </a:lnR>
                    <a:lnB>
                      <a:noFill/>
                    </a:lnB>
                    <a:solidFill>
                      <a:srgbClr val="F0F0F0"/>
                    </a:solidFill>
                  </a:tcPr>
                </a:tc>
                <a:tc>
                  <a:txBody>
                    <a:bodyPr/>
                    <a:lstStyle/>
                    <a:p>
                      <a:r>
                        <a:rPr lang="nl-NL" sz="1700"/>
                        <a:t>Uitgeslapen </a:t>
                      </a:r>
                      <a:br>
                        <a:rPr lang="nl-NL" sz="1700"/>
                      </a:br>
                      <a:r>
                        <a:rPr lang="nl-NL" sz="1700"/>
                        <a:t>11.00 Inleiding(15 blz.) </a:t>
                      </a:r>
                    </a:p>
                  </a:txBody>
                  <a:tcPr marL="86277" marR="86277" marT="43139" marB="43139" anchor="ctr">
                    <a:lnL>
                      <a:noFill/>
                    </a:lnL>
                    <a:lnR>
                      <a:noFill/>
                    </a:lnR>
                    <a:lnB>
                      <a:noFill/>
                    </a:lnB>
                    <a:solidFill>
                      <a:srgbClr val="F0F0F0"/>
                    </a:solidFill>
                  </a:tcPr>
                </a:tc>
                <a:tc>
                  <a:txBody>
                    <a:bodyPr/>
                    <a:lstStyle/>
                    <a:p>
                      <a:r>
                        <a:rPr lang="nl-NL" sz="1700"/>
                        <a:t>10.00 Statistiek </a:t>
                      </a:r>
                    </a:p>
                  </a:txBody>
                  <a:tcPr marL="86277" marR="86277" marT="43139" marB="43139" anchor="ctr">
                    <a:lnL>
                      <a:noFill/>
                    </a:lnL>
                    <a:lnR>
                      <a:noFill/>
                    </a:lnR>
                    <a:lnB>
                      <a:noFill/>
                    </a:lnB>
                    <a:solidFill>
                      <a:srgbClr val="F0F0F0"/>
                    </a:solidFill>
                  </a:tcPr>
                </a:tc>
                <a:extLst>
                  <a:ext uri="{0D108BD9-81ED-4DB2-BD59-A6C34878D82A}">
                    <a16:rowId xmlns:a16="http://schemas.microsoft.com/office/drawing/2014/main" val="2291044137"/>
                  </a:ext>
                </a:extLst>
              </a:tr>
              <a:tr h="706368">
                <a:tc>
                  <a:txBody>
                    <a:bodyPr/>
                    <a:lstStyle/>
                    <a:p>
                      <a:r>
                        <a:rPr lang="nl-NL" sz="1700"/>
                        <a:t>14-17.00 Inleiding </a:t>
                      </a:r>
                      <a:br>
                        <a:rPr lang="nl-NL" sz="1700"/>
                      </a:br>
                      <a:r>
                        <a:rPr lang="nl-NL" sz="1700"/>
                        <a:t>College </a:t>
                      </a:r>
                    </a:p>
                  </a:txBody>
                  <a:tcPr marL="86277" marR="86277" marT="43139" marB="43139" anchor="ctr">
                    <a:lnL>
                      <a:noFill/>
                    </a:lnL>
                    <a:lnR>
                      <a:noFill/>
                    </a:lnR>
                    <a:lnT>
                      <a:noFill/>
                    </a:lnT>
                    <a:lnB>
                      <a:noFill/>
                    </a:lnB>
                    <a:solidFill>
                      <a:srgbClr val="F0F0F0"/>
                    </a:solidFill>
                  </a:tcPr>
                </a:tc>
                <a:tc>
                  <a:txBody>
                    <a:bodyPr/>
                    <a:lstStyle/>
                    <a:p>
                      <a:r>
                        <a:rPr lang="nl-NL" sz="1700"/>
                        <a:t>13.00 lunch </a:t>
                      </a:r>
                    </a:p>
                  </a:txBody>
                  <a:tcPr marL="86277" marR="86277" marT="43139" marB="43139" anchor="ctr">
                    <a:lnL>
                      <a:noFill/>
                    </a:lnL>
                    <a:lnR>
                      <a:noFill/>
                    </a:lnR>
                    <a:lnT>
                      <a:noFill/>
                    </a:lnT>
                    <a:lnB>
                      <a:noFill/>
                    </a:lnB>
                    <a:solidFill>
                      <a:srgbClr val="F0F0F0"/>
                    </a:solidFill>
                  </a:tcPr>
                </a:tc>
                <a:tc>
                  <a:txBody>
                    <a:bodyPr/>
                    <a:lstStyle/>
                    <a:p>
                      <a:r>
                        <a:rPr lang="nl-NL" sz="1700"/>
                        <a:t>12.30 sommen gemaakt</a:t>
                      </a:r>
                      <a:br>
                        <a:rPr lang="nl-NL" sz="1700"/>
                      </a:br>
                      <a:r>
                        <a:rPr lang="nl-NL" sz="1700"/>
                        <a:t>koffie gedronken </a:t>
                      </a:r>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2358103247"/>
                  </a:ext>
                </a:extLst>
              </a:tr>
              <a:tr h="403597">
                <a:tc>
                  <a:txBody>
                    <a:bodyPr/>
                    <a:lstStyle/>
                    <a:p>
                      <a:r>
                        <a:rPr lang="nl-NL" sz="1700"/>
                        <a:t>17.00-20.00 eten e.d. </a:t>
                      </a:r>
                    </a:p>
                  </a:txBody>
                  <a:tcPr marL="86277" marR="86277" marT="43139" marB="43139" anchor="ctr">
                    <a:lnL>
                      <a:noFill/>
                    </a:lnL>
                    <a:lnR>
                      <a:noFill/>
                    </a:lnR>
                    <a:lnT>
                      <a:noFill/>
                    </a:lnT>
                    <a:lnB>
                      <a:noFill/>
                    </a:lnB>
                    <a:solidFill>
                      <a:srgbClr val="F0F0F0"/>
                    </a:solidFill>
                  </a:tcPr>
                </a:tc>
                <a:tc>
                  <a:txBody>
                    <a:bodyPr/>
                    <a:lstStyle/>
                    <a:p>
                      <a:r>
                        <a:rPr lang="nl-NL" sz="1700"/>
                        <a:t>14.00-16.00 College Stat.</a:t>
                      </a:r>
                    </a:p>
                  </a:txBody>
                  <a:tcPr marL="86277" marR="86277" marT="43139" marB="43139" anchor="ctr">
                    <a:lnL>
                      <a:noFill/>
                    </a:lnL>
                    <a:lnR>
                      <a:noFill/>
                    </a:lnR>
                    <a:lnT>
                      <a:noFill/>
                    </a:lnT>
                    <a:lnB>
                      <a:noFill/>
                    </a:lnB>
                    <a:solidFill>
                      <a:srgbClr val="F0F0F0"/>
                    </a:solidFill>
                  </a:tcPr>
                </a:tc>
                <a:tc>
                  <a:txBody>
                    <a:bodyPr/>
                    <a:lstStyle/>
                    <a:p>
                      <a:r>
                        <a:rPr lang="nl-NL" sz="1700"/>
                        <a:t>14.00 mentoraat Klapper </a:t>
                      </a:r>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1508928031"/>
                  </a:ext>
                </a:extLst>
              </a:tr>
              <a:tr h="403597">
                <a:tc>
                  <a:txBody>
                    <a:bodyPr/>
                    <a:lstStyle/>
                    <a:p>
                      <a:endParaRPr lang="nl-NL" sz="1700"/>
                    </a:p>
                  </a:txBody>
                  <a:tcPr marL="86277" marR="86277" marT="43139" marB="43139" anchor="ctr">
                    <a:lnL>
                      <a:noFill/>
                    </a:lnL>
                    <a:lnR>
                      <a:noFill/>
                    </a:lnR>
                    <a:lnT>
                      <a:noFill/>
                    </a:lnT>
                    <a:lnB>
                      <a:noFill/>
                    </a:lnB>
                    <a:solidFill>
                      <a:srgbClr val="F0F0F0"/>
                    </a:solidFill>
                  </a:tcPr>
                </a:tc>
                <a:tc>
                  <a:txBody>
                    <a:bodyPr/>
                    <a:lstStyle/>
                    <a:p>
                      <a:endParaRPr lang="nl-NL" sz="1700"/>
                    </a:p>
                  </a:txBody>
                  <a:tcPr marL="86277" marR="86277" marT="43139" marB="43139" anchor="ctr">
                    <a:lnL>
                      <a:noFill/>
                    </a:lnL>
                    <a:lnR>
                      <a:noFill/>
                    </a:lnR>
                    <a:lnT>
                      <a:noFill/>
                    </a:lnT>
                    <a:lnB>
                      <a:noFill/>
                    </a:lnB>
                    <a:solidFill>
                      <a:srgbClr val="F0F0F0"/>
                    </a:solidFill>
                  </a:tcPr>
                </a:tc>
                <a:tc>
                  <a:txBody>
                    <a:bodyPr/>
                    <a:lstStyle/>
                    <a:p>
                      <a:endParaRPr lang="nl-NL" sz="1700"/>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1874892909"/>
                  </a:ext>
                </a:extLst>
              </a:tr>
              <a:tr h="706368">
                <a:tc>
                  <a:txBody>
                    <a:bodyPr/>
                    <a:lstStyle/>
                    <a:p>
                      <a:r>
                        <a:rPr lang="nl-NL" sz="1700"/>
                        <a:t>20.00 t.v. </a:t>
                      </a:r>
                    </a:p>
                  </a:txBody>
                  <a:tcPr marL="86277" marR="86277" marT="43139" marB="43139" anchor="ctr">
                    <a:lnL>
                      <a:noFill/>
                    </a:lnL>
                    <a:lnR>
                      <a:noFill/>
                    </a:lnR>
                    <a:lnT>
                      <a:noFill/>
                    </a:lnT>
                    <a:lnB>
                      <a:noFill/>
                    </a:lnB>
                    <a:solidFill>
                      <a:srgbClr val="F0F0F0"/>
                    </a:solidFill>
                  </a:tcPr>
                </a:tc>
                <a:tc>
                  <a:txBody>
                    <a:bodyPr/>
                    <a:lstStyle/>
                    <a:p>
                      <a:r>
                        <a:rPr lang="nl-NL" sz="1700"/>
                        <a:t>16.00-20.00 boodschappen, eten </a:t>
                      </a:r>
                    </a:p>
                  </a:txBody>
                  <a:tcPr marL="86277" marR="86277" marT="43139" marB="43139" anchor="ctr">
                    <a:lnL>
                      <a:noFill/>
                    </a:lnL>
                    <a:lnR>
                      <a:noFill/>
                    </a:lnR>
                    <a:lnT>
                      <a:noFill/>
                    </a:lnT>
                    <a:lnB>
                      <a:noFill/>
                    </a:lnB>
                    <a:solidFill>
                      <a:srgbClr val="F0F0F0"/>
                    </a:solidFill>
                  </a:tcPr>
                </a:tc>
                <a:tc>
                  <a:txBody>
                    <a:bodyPr/>
                    <a:lstStyle/>
                    <a:p>
                      <a:r>
                        <a:rPr lang="nl-NL" sz="1700"/>
                        <a:t>15.30 gelezen </a:t>
                      </a:r>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2713190416"/>
                  </a:ext>
                </a:extLst>
              </a:tr>
              <a:tr h="706368">
                <a:tc>
                  <a:txBody>
                    <a:bodyPr/>
                    <a:lstStyle/>
                    <a:p>
                      <a:r>
                        <a:rPr lang="nl-NL" sz="1700"/>
                        <a:t>22.00 Inleiding </a:t>
                      </a:r>
                      <a:br>
                        <a:rPr lang="nl-NL" sz="1700"/>
                      </a:br>
                      <a:r>
                        <a:rPr lang="nl-NL" sz="1700"/>
                        <a:t>10 bladzijden </a:t>
                      </a:r>
                    </a:p>
                  </a:txBody>
                  <a:tcPr marL="86277" marR="86277" marT="43139" marB="43139" anchor="ctr">
                    <a:lnL>
                      <a:noFill/>
                    </a:lnL>
                    <a:lnR>
                      <a:noFill/>
                    </a:lnR>
                    <a:lnT>
                      <a:noFill/>
                    </a:lnT>
                    <a:lnB>
                      <a:noFill/>
                    </a:lnB>
                    <a:solidFill>
                      <a:srgbClr val="F0F0F0"/>
                    </a:solidFill>
                  </a:tcPr>
                </a:tc>
                <a:tc>
                  <a:txBody>
                    <a:bodyPr/>
                    <a:lstStyle/>
                    <a:p>
                      <a:r>
                        <a:rPr lang="nl-NL" sz="1700"/>
                        <a:t>20.00 conditietraining </a:t>
                      </a:r>
                    </a:p>
                  </a:txBody>
                  <a:tcPr marL="86277" marR="86277" marT="43139" marB="43139" anchor="ctr">
                    <a:lnL>
                      <a:noFill/>
                    </a:lnL>
                    <a:lnR>
                      <a:noFill/>
                    </a:lnR>
                    <a:lnT>
                      <a:noFill/>
                    </a:lnT>
                    <a:lnB>
                      <a:noFill/>
                    </a:lnB>
                    <a:solidFill>
                      <a:srgbClr val="F0F0F0"/>
                    </a:solidFill>
                  </a:tcPr>
                </a:tc>
                <a:tc>
                  <a:txBody>
                    <a:bodyPr/>
                    <a:lstStyle/>
                    <a:p>
                      <a:r>
                        <a:rPr lang="nl-NL" sz="1700"/>
                        <a:t>16.00 boodschappen </a:t>
                      </a:r>
                      <a:br>
                        <a:rPr lang="nl-NL" sz="1700"/>
                      </a:br>
                      <a:r>
                        <a:rPr lang="nl-NL" sz="1700"/>
                        <a:t>18.00 eten bij vrienden </a:t>
                      </a:r>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1655118838"/>
                  </a:ext>
                </a:extLst>
              </a:tr>
              <a:tr h="403597">
                <a:tc>
                  <a:txBody>
                    <a:bodyPr/>
                    <a:lstStyle/>
                    <a:p>
                      <a:r>
                        <a:rPr lang="nl-NL" sz="1700"/>
                        <a:t>23.30 kroeg </a:t>
                      </a:r>
                    </a:p>
                  </a:txBody>
                  <a:tcPr marL="86277" marR="86277" marT="43139" marB="43139" anchor="ctr">
                    <a:lnL>
                      <a:noFill/>
                    </a:lnL>
                    <a:lnR>
                      <a:noFill/>
                    </a:lnR>
                    <a:lnT>
                      <a:noFill/>
                    </a:lnT>
                    <a:lnB>
                      <a:noFill/>
                    </a:lnB>
                    <a:solidFill>
                      <a:srgbClr val="F0F0F0"/>
                    </a:solidFill>
                  </a:tcPr>
                </a:tc>
                <a:tc>
                  <a:txBody>
                    <a:bodyPr/>
                    <a:lstStyle/>
                    <a:p>
                      <a:r>
                        <a:rPr lang="nl-NL" sz="1700"/>
                        <a:t>22.00 Inleiding(10 blz.) </a:t>
                      </a:r>
                    </a:p>
                  </a:txBody>
                  <a:tcPr marL="86277" marR="86277" marT="43139" marB="43139" anchor="ctr">
                    <a:lnL>
                      <a:noFill/>
                    </a:lnL>
                    <a:lnR>
                      <a:noFill/>
                    </a:lnR>
                    <a:lnT>
                      <a:noFill/>
                    </a:lnT>
                    <a:lnB>
                      <a:noFill/>
                    </a:lnB>
                    <a:solidFill>
                      <a:srgbClr val="F0F0F0"/>
                    </a:solidFill>
                  </a:tcPr>
                </a:tc>
                <a:tc>
                  <a:txBody>
                    <a:bodyPr/>
                    <a:lstStyle/>
                    <a:p>
                      <a:r>
                        <a:rPr lang="nl-NL" sz="1700" dirty="0"/>
                        <a:t>19.30 mentoraat </a:t>
                      </a:r>
                      <a:endParaRPr lang="nl-NL" sz="1700" dirty="0">
                        <a:latin typeface="arial, helvetica, sans-serif"/>
                      </a:endParaRPr>
                    </a:p>
                  </a:txBody>
                  <a:tcPr marL="86277" marR="86277" marT="43139" marB="43139" anchor="ctr">
                    <a:lnL>
                      <a:noFill/>
                    </a:lnL>
                    <a:lnR>
                      <a:noFill/>
                    </a:lnR>
                    <a:lnT>
                      <a:noFill/>
                    </a:lnT>
                    <a:lnB>
                      <a:noFill/>
                    </a:lnB>
                    <a:solidFill>
                      <a:srgbClr val="F0F0F0"/>
                    </a:solidFill>
                  </a:tcPr>
                </a:tc>
                <a:extLst>
                  <a:ext uri="{0D108BD9-81ED-4DB2-BD59-A6C34878D82A}">
                    <a16:rowId xmlns:a16="http://schemas.microsoft.com/office/drawing/2014/main" val="3304667955"/>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427837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de praktijk:</a:t>
            </a:r>
            <a:endParaRPr lang="nl-NL" dirty="0"/>
          </a:p>
        </p:txBody>
      </p:sp>
      <p:sp>
        <p:nvSpPr>
          <p:cNvPr id="3" name="Tijdelijke aanduiding voor inhoud 2"/>
          <p:cNvSpPr>
            <a:spLocks noGrp="1"/>
          </p:cNvSpPr>
          <p:nvPr>
            <p:ph idx="1"/>
          </p:nvPr>
        </p:nvSpPr>
        <p:spPr>
          <a:xfrm>
            <a:off x="212764" y="1447800"/>
            <a:ext cx="8229600" cy="4525963"/>
          </a:xfrm>
        </p:spPr>
        <p:txBody>
          <a:bodyPr>
            <a:normAutofit fontScale="92500" lnSpcReduction="20000"/>
          </a:bodyPr>
          <a:lstStyle/>
          <a:p>
            <a:r>
              <a:rPr lang="nl-NL" dirty="0" smtClean="0"/>
              <a:t>Plan je hele dag. Schrijf ook op welke andere verplichtingen je hebt. Zo heb je duidelijker in beeld hoeveel tijd er over blijft voor studeren.</a:t>
            </a:r>
          </a:p>
          <a:p>
            <a:r>
              <a:rPr lang="nl-NL" dirty="0" smtClean="0"/>
              <a:t>Maak een planning.</a:t>
            </a:r>
          </a:p>
          <a:p>
            <a:r>
              <a:rPr lang="nl-NL" dirty="0" smtClean="0"/>
              <a:t>Stel jezelf de volgende vragen:</a:t>
            </a:r>
          </a:p>
          <a:p>
            <a:pPr lvl="1"/>
            <a:r>
              <a:rPr lang="nl-NL" dirty="0" smtClean="0"/>
              <a:t>Is mijn planning uitvoerbaar? (Realistisch?)</a:t>
            </a:r>
            <a:endParaRPr lang="nl-NL" dirty="0"/>
          </a:p>
          <a:p>
            <a:pPr lvl="1"/>
            <a:r>
              <a:rPr lang="nl-NL" dirty="0"/>
              <a:t>Wanneer en waarom </a:t>
            </a:r>
            <a:r>
              <a:rPr lang="nl-NL" dirty="0" smtClean="0"/>
              <a:t>zou ik van mijn </a:t>
            </a:r>
            <a:r>
              <a:rPr lang="nl-NL" dirty="0"/>
              <a:t>planning </a:t>
            </a:r>
            <a:r>
              <a:rPr lang="nl-NL" dirty="0" smtClean="0"/>
              <a:t>af kunnen wijken? </a:t>
            </a:r>
            <a:endParaRPr lang="nl-NL" dirty="0"/>
          </a:p>
          <a:p>
            <a:pPr lvl="1"/>
            <a:r>
              <a:rPr lang="nl-NL" dirty="0" smtClean="0"/>
              <a:t>Heb </a:t>
            </a:r>
            <a:r>
              <a:rPr lang="nl-NL" dirty="0"/>
              <a:t>je de geplande vrije tijd ook als echte vrije tijd ervaren of denk je steeds dat je eigenlijk moet studeren?</a:t>
            </a:r>
          </a:p>
          <a:p>
            <a:pPr lvl="1"/>
            <a:endParaRPr lang="nl-NL" dirty="0"/>
          </a:p>
        </p:txBody>
      </p:sp>
      <p:sp>
        <p:nvSpPr>
          <p:cNvPr id="4" name="AutoShape 2" descr="Afbeeldingsresultaten voor SMART doelen"/>
          <p:cNvSpPr>
            <a:spLocks noChangeAspect="1" noChangeArrowheads="1"/>
          </p:cNvSpPr>
          <p:nvPr/>
        </p:nvSpPr>
        <p:spPr bwMode="auto">
          <a:xfrm>
            <a:off x="63500" y="-555625"/>
            <a:ext cx="2847975" cy="1162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Afbeeldingsresultaten voor SMART doelen"/>
          <p:cNvSpPr>
            <a:spLocks noChangeAspect="1" noChangeArrowheads="1"/>
          </p:cNvSpPr>
          <p:nvPr/>
        </p:nvSpPr>
        <p:spPr bwMode="auto">
          <a:xfrm>
            <a:off x="-28536" y="-555625"/>
            <a:ext cx="2847975" cy="11620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6" name="Afbeelding 5"/>
          <p:cNvPicPr>
            <a:picLocks noChangeAspect="1"/>
          </p:cNvPicPr>
          <p:nvPr/>
        </p:nvPicPr>
        <p:blipFill>
          <a:blip r:embed="rId2"/>
          <a:stretch>
            <a:fillRect/>
          </a:stretch>
        </p:blipFill>
        <p:spPr>
          <a:xfrm>
            <a:off x="5429250" y="5374389"/>
            <a:ext cx="3714750" cy="1514475"/>
          </a:xfrm>
          <a:prstGeom prst="rect">
            <a:avLst/>
          </a:prstGeom>
        </p:spPr>
      </p:pic>
    </p:spTree>
    <p:extLst>
      <p:ext uri="{BB962C8B-B14F-4D97-AF65-F5344CB8AC3E}">
        <p14:creationId xmlns:p14="http://schemas.microsoft.com/office/powerpoint/2010/main" val="1257965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de praktijk:</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Zorg dat je van te voren goed weet wat je moet leren. </a:t>
            </a:r>
            <a:endParaRPr lang="nl-NL" dirty="0" smtClean="0"/>
          </a:p>
          <a:p>
            <a:endParaRPr lang="nl-NL" dirty="0" smtClean="0"/>
          </a:p>
          <a:p>
            <a:r>
              <a:rPr lang="nl-NL" dirty="0" smtClean="0"/>
              <a:t>Werk met kleuren. </a:t>
            </a:r>
            <a:endParaRPr lang="nl-NL" dirty="0" smtClean="0"/>
          </a:p>
          <a:p>
            <a:endParaRPr lang="nl-NL" dirty="0"/>
          </a:p>
          <a:p>
            <a:r>
              <a:rPr lang="nl-NL" dirty="0" smtClean="0"/>
              <a:t>Werk </a:t>
            </a:r>
            <a:r>
              <a:rPr lang="nl-NL" dirty="0" smtClean="0"/>
              <a:t>met tijdsblokken. Ieder uur (50 min +10 pauze) besteed je aan iets anders</a:t>
            </a:r>
            <a:r>
              <a:rPr lang="nl-NL" dirty="0" smtClean="0"/>
              <a:t>.</a:t>
            </a:r>
          </a:p>
          <a:p>
            <a:endParaRPr lang="nl-NL" dirty="0" smtClean="0"/>
          </a:p>
          <a:p>
            <a:r>
              <a:rPr lang="nl-NL" dirty="0" smtClean="0"/>
              <a:t>Verdeel je planning in “doornemen” en in “oefenen”. </a:t>
            </a:r>
            <a:endParaRPr lang="nl-NL" dirty="0" smtClean="0"/>
          </a:p>
          <a:p>
            <a:endParaRPr lang="nl-NL" dirty="0" smtClean="0"/>
          </a:p>
          <a:p>
            <a:r>
              <a:rPr lang="nl-NL" dirty="0" smtClean="0"/>
              <a:t>Plan niet tot het laatste moment in. Vlak voor je tentamen iets doornemen veroorzaakt stress.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5294321"/>
            <a:ext cx="2267744" cy="1563679"/>
          </a:xfrm>
          <a:prstGeom prst="rect">
            <a:avLst/>
          </a:prstGeom>
        </p:spPr>
      </p:pic>
    </p:spTree>
    <p:extLst>
      <p:ext uri="{BB962C8B-B14F-4D97-AF65-F5344CB8AC3E}">
        <p14:creationId xmlns:p14="http://schemas.microsoft.com/office/powerpoint/2010/main" val="261501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Meest voorkomende fouten</a:t>
            </a:r>
            <a:endParaRPr lang="nl-NL" dirty="0"/>
          </a:p>
        </p:txBody>
      </p:sp>
      <p:sp>
        <p:nvSpPr>
          <p:cNvPr id="5" name="Tijdelijke aanduiding voor inhoud 4"/>
          <p:cNvSpPr>
            <a:spLocks noGrp="1"/>
          </p:cNvSpPr>
          <p:nvPr>
            <p:ph idx="1"/>
          </p:nvPr>
        </p:nvSpPr>
        <p:spPr/>
        <p:txBody>
          <a:bodyPr>
            <a:normAutofit fontScale="92500" lnSpcReduction="20000"/>
          </a:bodyPr>
          <a:lstStyle/>
          <a:p>
            <a:r>
              <a:rPr lang="nl-NL" dirty="0" smtClean="0"/>
              <a:t>Te laat beginnen..</a:t>
            </a:r>
          </a:p>
          <a:p>
            <a:r>
              <a:rPr lang="nl-NL" dirty="0" smtClean="0"/>
              <a:t>Geen realistische planning. (Of je er niet aan houden.)</a:t>
            </a:r>
          </a:p>
          <a:p>
            <a:r>
              <a:rPr lang="nl-NL" dirty="0" smtClean="0"/>
              <a:t>Jezelf druk maken (Ik kan het niet, ik snap het niet, zie je wel dat ik dit niet kan.)</a:t>
            </a:r>
          </a:p>
          <a:p>
            <a:r>
              <a:rPr lang="nl-NL" dirty="0" smtClean="0"/>
              <a:t>Denken dat je het zelf moet oplossen. (Vragen mag!)</a:t>
            </a:r>
          </a:p>
          <a:p>
            <a:r>
              <a:rPr lang="nl-NL" dirty="0" smtClean="0"/>
              <a:t>Op het laatste moment nog snel dingen doornemen.</a:t>
            </a:r>
          </a:p>
          <a:p>
            <a:r>
              <a:rPr lang="nl-NL" dirty="0" smtClean="0"/>
              <a:t>‘s Avonds heel laat nog studeren. </a:t>
            </a:r>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4972336"/>
            <a:ext cx="2271176" cy="1885663"/>
          </a:xfrm>
          <a:prstGeom prst="rect">
            <a:avLst/>
          </a:prstGeom>
        </p:spPr>
      </p:pic>
    </p:spTree>
    <p:extLst>
      <p:ext uri="{BB962C8B-B14F-4D97-AF65-F5344CB8AC3E}">
        <p14:creationId xmlns:p14="http://schemas.microsoft.com/office/powerpoint/2010/main" val="2151457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Zijn er nog vragen?</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767933"/>
            <a:ext cx="5904656" cy="4003157"/>
          </a:xfrm>
        </p:spPr>
      </p:pic>
    </p:spTree>
    <p:extLst>
      <p:ext uri="{BB962C8B-B14F-4D97-AF65-F5344CB8AC3E}">
        <p14:creationId xmlns:p14="http://schemas.microsoft.com/office/powerpoint/2010/main" val="3767839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Titel 1"/>
          <p:cNvSpPr>
            <a:spLocks noGrp="1"/>
          </p:cNvSpPr>
          <p:nvPr>
            <p:ph type="title"/>
          </p:nvPr>
        </p:nvSpPr>
        <p:spPr/>
        <p:txBody>
          <a:bodyPr/>
          <a:lstStyle/>
          <a:p>
            <a:pPr eaLnBrk="1" hangingPunct="1"/>
            <a:r>
              <a:rPr lang="nl-NL" b="1" dirty="0" smtClean="0">
                <a:latin typeface="Trebuchet MS" charset="0"/>
              </a:rPr>
              <a:t>Programma</a:t>
            </a:r>
            <a:endParaRPr lang="nl-NL" dirty="0">
              <a:latin typeface="Times New Roman" charset="0"/>
            </a:endParaRPr>
          </a:p>
        </p:txBody>
      </p:sp>
      <p:sp>
        <p:nvSpPr>
          <p:cNvPr id="3075" name="Tijdelijke aanduiding voor inhoud 2"/>
          <p:cNvSpPr>
            <a:spLocks noGrp="1"/>
          </p:cNvSpPr>
          <p:nvPr>
            <p:ph idx="1"/>
          </p:nvPr>
        </p:nvSpPr>
        <p:spPr>
          <a:xfrm>
            <a:off x="1691680" y="1600200"/>
            <a:ext cx="6995120" cy="4525963"/>
          </a:xfrm>
        </p:spPr>
        <p:txBody>
          <a:bodyPr>
            <a:normAutofit/>
          </a:bodyPr>
          <a:lstStyle/>
          <a:p>
            <a:pPr eaLnBrk="1" hangingPunct="1"/>
            <a:r>
              <a:rPr lang="nl-NL" sz="2800" dirty="0" smtClean="0">
                <a:latin typeface="+mn-lt"/>
                <a:cs typeface="Arial" charset="0"/>
              </a:rPr>
              <a:t>Tips en trucs</a:t>
            </a:r>
          </a:p>
          <a:p>
            <a:pPr eaLnBrk="1" hangingPunct="1"/>
            <a:r>
              <a:rPr lang="nl-NL" sz="2800" dirty="0" smtClean="0">
                <a:latin typeface="+mn-lt"/>
                <a:cs typeface="Arial" charset="0"/>
              </a:rPr>
              <a:t>Plannen doe je zo </a:t>
            </a:r>
          </a:p>
          <a:p>
            <a:pPr eaLnBrk="1" hangingPunct="1"/>
            <a:r>
              <a:rPr lang="nl-NL" sz="2800" dirty="0" smtClean="0">
                <a:latin typeface="+mn-lt"/>
                <a:cs typeface="Arial" charset="0"/>
              </a:rPr>
              <a:t>Meest voorkomende fouten</a:t>
            </a:r>
          </a:p>
          <a:p>
            <a:pPr eaLnBrk="1" hangingPunct="1"/>
            <a:endParaRPr lang="nl-NL" sz="2800" dirty="0" smtClean="0">
              <a:latin typeface="+mn-lt"/>
              <a:cs typeface="Arial" charset="0"/>
            </a:endParaRPr>
          </a:p>
          <a:p>
            <a:pPr eaLnBrk="1" hangingPunct="1"/>
            <a:endParaRPr lang="nl-NL" sz="2800" dirty="0">
              <a:latin typeface="+mn-lt"/>
              <a:cs typeface="Arial"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3466426"/>
            <a:ext cx="5076056" cy="3391574"/>
          </a:xfrm>
          <a:prstGeom prst="rect">
            <a:avLst/>
          </a:prstGeom>
        </p:spPr>
      </p:pic>
    </p:spTree>
    <p:extLst>
      <p:ext uri="{BB962C8B-B14F-4D97-AF65-F5344CB8AC3E}">
        <p14:creationId xmlns:p14="http://schemas.microsoft.com/office/powerpoint/2010/main" val="4234636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filmpje vooraf..</a:t>
            </a:r>
            <a:endParaRPr lang="nl-NL" dirty="0"/>
          </a:p>
        </p:txBody>
      </p:sp>
      <p:sp>
        <p:nvSpPr>
          <p:cNvPr id="3" name="Tijdelijke aanduiding voor inhoud 2"/>
          <p:cNvSpPr>
            <a:spLocks noGrp="1"/>
          </p:cNvSpPr>
          <p:nvPr>
            <p:ph idx="1"/>
          </p:nvPr>
        </p:nvSpPr>
        <p:spPr/>
        <p:txBody>
          <a:bodyPr/>
          <a:lstStyle/>
          <a:p>
            <a:r>
              <a:rPr lang="nl-NL" dirty="0">
                <a:hlinkClick r:id="rId2"/>
              </a:rPr>
              <a:t>https://</a:t>
            </a:r>
            <a:r>
              <a:rPr lang="nl-NL" dirty="0" smtClean="0">
                <a:hlinkClick r:id="rId2"/>
              </a:rPr>
              <a:t>www.youtube.com/watch?v=bQql45UFnp8</a:t>
            </a:r>
            <a:endParaRPr lang="nl-NL" dirty="0" smtClean="0"/>
          </a:p>
          <a:p>
            <a:endParaRPr lang="nl-NL" dirty="0"/>
          </a:p>
          <a:p>
            <a:endParaRPr lang="nl-NL" dirty="0"/>
          </a:p>
        </p:txBody>
      </p:sp>
    </p:spTree>
    <p:extLst>
      <p:ext uri="{BB962C8B-B14F-4D97-AF65-F5344CB8AC3E}">
        <p14:creationId xmlns:p14="http://schemas.microsoft.com/office/powerpoint/2010/main" val="1880990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Klein testje!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Wat werd er nou eigenlijk verteld? (Gebruik je geheugen!)</a:t>
            </a:r>
          </a:p>
          <a:p>
            <a:pPr lvl="1"/>
            <a:r>
              <a:rPr lang="nl-NL" dirty="0" smtClean="0"/>
              <a:t>Stel je oordeel uit.</a:t>
            </a:r>
          </a:p>
          <a:p>
            <a:pPr lvl="1"/>
            <a:r>
              <a:rPr lang="nl-NL" dirty="0" smtClean="0"/>
              <a:t>Leer op basis van genereren: Diagram, kernwoorden.</a:t>
            </a:r>
          </a:p>
          <a:p>
            <a:pPr lvl="1"/>
            <a:r>
              <a:rPr lang="nl-NL" dirty="0" smtClean="0"/>
              <a:t>Activeer je voorkennis!! Wat weet ik nou al?</a:t>
            </a:r>
          </a:p>
          <a:p>
            <a:pPr lvl="1"/>
            <a:r>
              <a:rPr lang="nl-NL" dirty="0" smtClean="0"/>
              <a:t>Wat werkt niet? </a:t>
            </a:r>
            <a:r>
              <a:rPr lang="nl-NL" dirty="0" smtClean="0"/>
              <a:t>Wat </a:t>
            </a:r>
            <a:r>
              <a:rPr lang="nl-NL" dirty="0" smtClean="0"/>
              <a:t>werkt wel?</a:t>
            </a:r>
          </a:p>
          <a:p>
            <a:pPr lvl="2"/>
            <a:r>
              <a:rPr lang="nl-NL" dirty="0" smtClean="0"/>
              <a:t>Spreiden van leermomenten. 1: Lezen. 2: Oefenen.</a:t>
            </a:r>
          </a:p>
          <a:p>
            <a:pPr lvl="2"/>
            <a:r>
              <a:rPr lang="nl-NL" dirty="0" smtClean="0"/>
              <a:t>Toetsen. Vraag jezelf af, wat stond er nou?</a:t>
            </a:r>
          </a:p>
          <a:p>
            <a:pPr lvl="1"/>
            <a:r>
              <a:rPr lang="nl-NL" dirty="0" smtClean="0"/>
              <a:t>Leren kost moeite! </a:t>
            </a:r>
            <a:endParaRPr lang="nl-NL" dirty="0"/>
          </a:p>
          <a:p>
            <a:pPr marL="914400" lvl="2" indent="0">
              <a:buNone/>
            </a:pPr>
            <a:endParaRPr lang="nl-NL" dirty="0" smtClean="0"/>
          </a:p>
        </p:txBody>
      </p:sp>
    </p:spTree>
    <p:extLst>
      <p:ext uri="{BB962C8B-B14F-4D97-AF65-F5344CB8AC3E}">
        <p14:creationId xmlns:p14="http://schemas.microsoft.com/office/powerpoint/2010/main" val="76345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 </a:t>
            </a:r>
            <a:endParaRPr lang="nl-NL" dirty="0"/>
          </a:p>
        </p:txBody>
      </p:sp>
      <p:sp>
        <p:nvSpPr>
          <p:cNvPr id="3" name="Tijdelijke aanduiding voor inhoud 2"/>
          <p:cNvSpPr>
            <a:spLocks noGrp="1"/>
          </p:cNvSpPr>
          <p:nvPr>
            <p:ph idx="1"/>
          </p:nvPr>
        </p:nvSpPr>
        <p:spPr/>
        <p:txBody>
          <a:bodyPr/>
          <a:lstStyle/>
          <a:p>
            <a:r>
              <a:rPr lang="nl-NL" dirty="0" smtClean="0"/>
              <a:t>Hak de stof in stukken. Probeer niet alles in een keer te leren. Je kunt je ook makkelijker concentreren als je niet alles in een keer doet.</a:t>
            </a:r>
          </a:p>
          <a:p>
            <a:r>
              <a:rPr lang="nl-NL" dirty="0" smtClean="0"/>
              <a:t>Zorg voor een goede studieruimte. Moet deze ruimte warm of koud zijn? Aan het bureau of een luie stoel? Opgeruimd of niet?</a:t>
            </a:r>
            <a:endParaRPr lang="nl-NL" dirty="0"/>
          </a:p>
        </p:txBody>
      </p:sp>
    </p:spTree>
    <p:extLst>
      <p:ext uri="{BB962C8B-B14F-4D97-AF65-F5344CB8AC3E}">
        <p14:creationId xmlns:p14="http://schemas.microsoft.com/office/powerpoint/2010/main" val="203708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Maak het levendig! Zoek filmpjes op over het onderwerp. Praat erover met mensen wat je hebt geleerd, leer het aan iemand anders, etc. </a:t>
            </a:r>
          </a:p>
          <a:p>
            <a:r>
              <a:rPr lang="nl-NL" dirty="0" smtClean="0"/>
              <a:t>Zorg voor een stok achter de deur. Maak afspraken met iemand en zorg dat diegene je daar aan houdt. Geef jezelf een beloning. Wanneer ik deze stof ken, dan mag ik…. </a:t>
            </a:r>
            <a:endParaRPr lang="nl-NL" dirty="0"/>
          </a:p>
        </p:txBody>
      </p:sp>
      <p:pic>
        <p:nvPicPr>
          <p:cNvPr id="4" name="Afbeelding 3"/>
          <p:cNvPicPr>
            <a:picLocks noChangeAspect="1"/>
          </p:cNvPicPr>
          <p:nvPr/>
        </p:nvPicPr>
        <p:blipFill rotWithShape="1">
          <a:blip r:embed="rId2">
            <a:extLst>
              <a:ext uri="{28A0092B-C50C-407E-A947-70E740481C1C}">
                <a14:useLocalDpi xmlns:a14="http://schemas.microsoft.com/office/drawing/2010/main" val="0"/>
              </a:ext>
            </a:extLst>
          </a:blip>
          <a:srcRect l="2752" t="27852" r="4227" b="21946"/>
          <a:stretch/>
        </p:blipFill>
        <p:spPr>
          <a:xfrm>
            <a:off x="6012160" y="5264680"/>
            <a:ext cx="2952328" cy="1593320"/>
          </a:xfrm>
          <a:prstGeom prst="rect">
            <a:avLst/>
          </a:prstGeom>
        </p:spPr>
      </p:pic>
    </p:spTree>
    <p:extLst>
      <p:ext uri="{BB962C8B-B14F-4D97-AF65-F5344CB8AC3E}">
        <p14:creationId xmlns:p14="http://schemas.microsoft.com/office/powerpoint/2010/main" val="371205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Het is ten eerste belangrijk om niet langer dan 50 minuten achter elkaar te studeren. Het klinkt misschien als weinig, maar het is veel effectiever om twee keer 50 minuten te studeren dan twee uren achterelkaar</a:t>
            </a:r>
            <a:r>
              <a:rPr lang="nl-NL" dirty="0" smtClean="0"/>
              <a:t>.</a:t>
            </a:r>
          </a:p>
          <a:p>
            <a:r>
              <a:rPr lang="nl-NL" dirty="0" smtClean="0"/>
              <a:t>Ga </a:t>
            </a:r>
            <a:r>
              <a:rPr lang="nl-NL" dirty="0"/>
              <a:t>in de tien minuten pauze daarom ook even weg van je studieboeken of laptop. Loop buiten een rondje, ga even naar de winkel, zet wat muziek op en dans in de kamer.</a:t>
            </a:r>
          </a:p>
        </p:txBody>
      </p:sp>
    </p:spTree>
    <p:extLst>
      <p:ext uri="{BB962C8B-B14F-4D97-AF65-F5344CB8AC3E}">
        <p14:creationId xmlns:p14="http://schemas.microsoft.com/office/powerpoint/2010/main" val="403711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 dan nu…</a:t>
            </a:r>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1409704"/>
            <a:ext cx="6192687" cy="5023786"/>
          </a:xfrm>
        </p:spPr>
      </p:pic>
    </p:spTree>
    <p:extLst>
      <p:ext uri="{BB962C8B-B14F-4D97-AF65-F5344CB8AC3E}">
        <p14:creationId xmlns:p14="http://schemas.microsoft.com/office/powerpoint/2010/main" val="323039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Plannen doe je zo:</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a:t>Plan niet teveel studie-uren achter elkaar; korte </a:t>
            </a:r>
            <a:r>
              <a:rPr lang="nl-NL" dirty="0" smtClean="0"/>
              <a:t>pauzes</a:t>
            </a:r>
          </a:p>
          <a:p>
            <a:endParaRPr lang="nl-NL" dirty="0"/>
          </a:p>
          <a:p>
            <a:r>
              <a:rPr lang="nl-NL" dirty="0" smtClean="0"/>
              <a:t>Zorg </a:t>
            </a:r>
            <a:r>
              <a:rPr lang="nl-NL" dirty="0"/>
              <a:t>voor voldoende afwisseling in je planning. Plan ook vrije uren voor ontspanning, sport, film, TV.. </a:t>
            </a:r>
            <a:endParaRPr lang="nl-NL" dirty="0" smtClean="0"/>
          </a:p>
          <a:p>
            <a:endParaRPr lang="nl-NL" dirty="0"/>
          </a:p>
          <a:p>
            <a:r>
              <a:rPr lang="nl-NL" dirty="0"/>
              <a:t>Studeer geen zeven dagen per week: neem ook vrije dagen. </a:t>
            </a:r>
            <a:r>
              <a:rPr lang="nl-NL" dirty="0" smtClean="0"/>
              <a:t>'ik </a:t>
            </a:r>
            <a:r>
              <a:rPr lang="nl-NL" dirty="0"/>
              <a:t>had eigenlijk moeten studeren'. </a:t>
            </a:r>
            <a:endParaRPr lang="nl-NL" dirty="0" smtClean="0"/>
          </a:p>
          <a:p>
            <a:endParaRPr lang="nl-NL" dirty="0"/>
          </a:p>
          <a:p>
            <a:r>
              <a:rPr lang="nl-NL" dirty="0"/>
              <a:t>Zorg ook voor afwisseling in de aard van het werk. </a:t>
            </a:r>
            <a:r>
              <a:rPr lang="nl-NL" dirty="0" smtClean="0"/>
              <a:t>Verdeel </a:t>
            </a:r>
            <a:r>
              <a:rPr lang="nl-NL" dirty="0"/>
              <a:t>de stof in afgeronde gedeeltes en verdeel deze over de tijd. </a:t>
            </a:r>
          </a:p>
          <a:p>
            <a:endParaRPr lang="nl-NL" dirty="0"/>
          </a:p>
        </p:txBody>
      </p:sp>
    </p:spTree>
    <p:extLst>
      <p:ext uri="{BB962C8B-B14F-4D97-AF65-F5344CB8AC3E}">
        <p14:creationId xmlns:p14="http://schemas.microsoft.com/office/powerpoint/2010/main" val="2968844883"/>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 mbo den bosch</Template>
  <TotalTime>2315</TotalTime>
  <Words>727</Words>
  <Application>Microsoft Office PowerPoint</Application>
  <PresentationFormat>Diavoorstelling (4:3)</PresentationFormat>
  <Paragraphs>87</Paragraphs>
  <Slides>15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arial, helvetica, sans-serif</vt:lpstr>
      <vt:lpstr>Calibri</vt:lpstr>
      <vt:lpstr>Times New Roman</vt:lpstr>
      <vt:lpstr>Trebuchet MS</vt:lpstr>
      <vt:lpstr>1_Office-thema</vt:lpstr>
      <vt:lpstr>PowerPoint-presentatie</vt:lpstr>
      <vt:lpstr>Programma</vt:lpstr>
      <vt:lpstr>Een filmpje vooraf..</vt:lpstr>
      <vt:lpstr>Klein testje!</vt:lpstr>
      <vt:lpstr>Tips en trucs </vt:lpstr>
      <vt:lpstr>Tips en trucs</vt:lpstr>
      <vt:lpstr>Tips en trucs</vt:lpstr>
      <vt:lpstr>En dan nu…</vt:lpstr>
      <vt:lpstr>Plannen doe je zo:</vt:lpstr>
      <vt:lpstr>Plannen doe je zo:</vt:lpstr>
      <vt:lpstr>PowerPoint-presentatie</vt:lpstr>
      <vt:lpstr>In de praktijk:</vt:lpstr>
      <vt:lpstr>In de praktijk:</vt:lpstr>
      <vt:lpstr>Meest voorkomende fouten</vt:lpstr>
      <vt:lpstr>Zijn er nog vragen?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Silvia Ragas</dc:creator>
  <cp:lastModifiedBy>Ilse van der Leest</cp:lastModifiedBy>
  <cp:revision>159</cp:revision>
  <cp:lastPrinted>2011-11-22T17:53:40Z</cp:lastPrinted>
  <dcterms:created xsi:type="dcterms:W3CDTF">2011-10-14T07:30:03Z</dcterms:created>
  <dcterms:modified xsi:type="dcterms:W3CDTF">2017-10-02T06:21:14Z</dcterms:modified>
</cp:coreProperties>
</file>